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bold.fntdata"/><Relationship Id="rId14" Type="http://schemas.openxmlformats.org/officeDocument/2006/relationships/slide" Target="slides/slide9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ad5eabb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aad5eabb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aad5eabb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aad5eabb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ad5eabb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aad5eabb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ad5eabba_2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ad5eabba_2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aad5eabba_2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aad5eabba_2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aad5eabba_2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aad5eabba_2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aad5eabba_2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aad5eabba_2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aad5eabba_2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aad5eabba_2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aad5eabba_2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aad5eabba_2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aad5eabba_2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aad5eabba_2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aad5eab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aad5eab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aad5eabba_2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aad5eabba_2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aad5eabba_2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aad5eabba_2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aad5eabba_2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aad5eabba_2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aad5eabb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aad5eabb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aad5eabb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aad5eabb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aad5eabb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aad5eabb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aad5eabb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aad5eabb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aad5eabba_2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aad5eabba_2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aad5eab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aad5eab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aad5eab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aad5eab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aad5eab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aad5eab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aad5eabb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aad5eabb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aad5eabb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aad5eabb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aad5eabb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aad5eabb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07376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7376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532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ws.amazon.com/kinesis/" TargetMode="External"/><Relationship Id="rId4" Type="http://schemas.openxmlformats.org/officeDocument/2006/relationships/hyperlink" Target="https://aws.amazon.com/redshift/" TargetMode="External"/><Relationship Id="rId5" Type="http://schemas.openxmlformats.org/officeDocument/2006/relationships/hyperlink" Target="https://powerbi.microsoft.com/en-us/" TargetMode="External"/><Relationship Id="rId6" Type="http://schemas.openxmlformats.org/officeDocument/2006/relationships/hyperlink" Target="https://www.loggly.com/" TargetMode="External"/><Relationship Id="rId7" Type="http://schemas.openxmlformats.org/officeDocument/2006/relationships/hyperlink" Target="https://goaccess.io/" TargetMode="External"/><Relationship Id="rId8" Type="http://schemas.openxmlformats.org/officeDocument/2006/relationships/hyperlink" Target="https://dataverse.harvard.edu/dataset.xhtml?persistentId=doi:10.7910/DVN/3QBYB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426900" y="1802775"/>
            <a:ext cx="5415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Better Understand Web Log Data with Real-Time Dashboards Fueled by AWS and Power BI</a:t>
            </a:r>
            <a:endParaRPr sz="32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426900" y="3810600"/>
            <a:ext cx="46050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Becker, Sharang Jindal, Alok Kumar,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Anuj Rewale, Patrick Seng, Pushkar Vengurlekar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Power BI</a:t>
            </a:r>
            <a:endParaRPr/>
          </a:p>
        </p:txBody>
      </p:sp>
      <p:sp>
        <p:nvSpPr>
          <p:cNvPr id="335" name="Google Shape;335;p22"/>
          <p:cNvSpPr txBox="1"/>
          <p:nvPr>
            <p:ph idx="1" type="body"/>
          </p:nvPr>
        </p:nvSpPr>
        <p:spPr>
          <a:xfrm>
            <a:off x="1303800" y="1532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Microsoft Power BI is an analytics and visualization tool fully adaptable and customizable to meet specific business needs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Supports multiple dashboards facing various functional groups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Power BI is directly integrated with our Redshift databases via DirectQuery, allowing for dashboards updated in real time</a:t>
            </a:r>
            <a:endParaRPr/>
          </a:p>
        </p:txBody>
      </p:sp>
      <p:pic>
        <p:nvPicPr>
          <p:cNvPr id="336" name="Google Shape;3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8" y="3300984"/>
            <a:ext cx="8842250" cy="1801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Dashboard Overview</a:t>
            </a:r>
            <a:endParaRPr/>
          </a:p>
        </p:txBody>
      </p:sp>
      <p:sp>
        <p:nvSpPr>
          <p:cNvPr id="347" name="Google Shape;347;p24"/>
          <p:cNvSpPr txBox="1"/>
          <p:nvPr>
            <p:ph idx="1" type="body"/>
          </p:nvPr>
        </p:nvSpPr>
        <p:spPr>
          <a:xfrm>
            <a:off x="1303800" y="1532850"/>
            <a:ext cx="7199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IT dashboard contains important information allowing the IT team to monitor activity with four </a:t>
            </a:r>
            <a:r>
              <a:rPr lang="en"/>
              <a:t>distinct</a:t>
            </a:r>
            <a:r>
              <a:rPr lang="en"/>
              <a:t> graphical components: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Website Load Analyzer - </a:t>
            </a:r>
            <a:r>
              <a:rPr lang="en" sz="1400"/>
              <a:t>Tracks total traffic on website in real-time allowing IT team to proactively asses overload risks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Top IP Hits - </a:t>
            </a:r>
            <a:r>
              <a:rPr lang="en" sz="1400"/>
              <a:t>Monitors hits for each IP address to track users that may have a </a:t>
            </a:r>
            <a:r>
              <a:rPr lang="en" sz="1400"/>
              <a:t>suspicious</a:t>
            </a:r>
            <a:r>
              <a:rPr lang="en" sz="1400"/>
              <a:t> amount of attempts in a certain timeframe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Erroneous Requests - </a:t>
            </a:r>
            <a:r>
              <a:rPr lang="en" sz="1400"/>
              <a:t>Tracks status codes to determine where on the website users may be experiencing performance issues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Hits by Device Category - </a:t>
            </a:r>
            <a:r>
              <a:rPr lang="en" sz="1400"/>
              <a:t>Displays most common device types used for accessing </a:t>
            </a:r>
            <a:r>
              <a:rPr lang="en" sz="1400"/>
              <a:t>website</a:t>
            </a:r>
            <a:r>
              <a:rPr lang="en" sz="1400"/>
              <a:t> allowing IT to optimize site for most common access platforms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Dashboard</a:t>
            </a:r>
            <a:endParaRPr/>
          </a:p>
        </p:txBody>
      </p:sp>
      <p:pic>
        <p:nvPicPr>
          <p:cNvPr id="353" name="Google Shape;3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"/>
            <a:ext cx="7891273" cy="4434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Dashboard</a:t>
            </a:r>
            <a:endParaRPr/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"/>
            <a:ext cx="7891273" cy="4434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Dashboard</a:t>
            </a:r>
            <a:endParaRPr/>
          </a:p>
        </p:txBody>
      </p:sp>
      <p:pic>
        <p:nvPicPr>
          <p:cNvPr id="365" name="Google Shape;3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"/>
            <a:ext cx="7891273" cy="4434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Dashboard</a:t>
            </a:r>
            <a:endParaRPr/>
          </a:p>
        </p:txBody>
      </p:sp>
      <p:pic>
        <p:nvPicPr>
          <p:cNvPr id="371" name="Google Shape;3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"/>
            <a:ext cx="7891273" cy="4434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Dashboard</a:t>
            </a:r>
            <a:endParaRPr/>
          </a:p>
        </p:txBody>
      </p:sp>
      <p:pic>
        <p:nvPicPr>
          <p:cNvPr id="377" name="Google Shape;3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"/>
            <a:ext cx="7891273" cy="4434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Dashboard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0"/>
          <p:cNvSpPr txBox="1"/>
          <p:nvPr>
            <p:ph idx="1" type="body"/>
          </p:nvPr>
        </p:nvSpPr>
        <p:spPr>
          <a:xfrm>
            <a:off x="1303800" y="1532850"/>
            <a:ext cx="7199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Marketing dashboard contains important information that enables the marketing team to track consumer attributes and preferences: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Location of Users </a:t>
            </a:r>
            <a:r>
              <a:rPr b="1" lang="en" sz="1400"/>
              <a:t>- </a:t>
            </a:r>
            <a:r>
              <a:rPr lang="en" sz="1400"/>
              <a:t>An</a:t>
            </a:r>
            <a:r>
              <a:rPr lang="en" sz="1400"/>
              <a:t> interactive map of user access locations provides the business important information that can drive marketing decisions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Top Products</a:t>
            </a:r>
            <a:r>
              <a:rPr b="1" lang="en" sz="1400"/>
              <a:t> - </a:t>
            </a:r>
            <a:r>
              <a:rPr lang="en" sz="1400"/>
              <a:t>M</a:t>
            </a:r>
            <a:r>
              <a:rPr lang="en" sz="1400"/>
              <a:t>ost viewed </a:t>
            </a:r>
            <a:r>
              <a:rPr lang="en" sz="1400"/>
              <a:t>products</a:t>
            </a:r>
            <a:r>
              <a:rPr lang="en" sz="1400"/>
              <a:t> on the website can help the business understand consumer preferences beyond their purchases alone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Popularity by Device</a:t>
            </a:r>
            <a:r>
              <a:rPr b="1" lang="en" sz="1400"/>
              <a:t> -</a:t>
            </a:r>
            <a:r>
              <a:rPr lang="en" sz="1400"/>
              <a:t> Provides marketing team an overview of mobile vs. desktop access volumes which can help them make resource allocation and promotional decisions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Dashboard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"/>
            <a:ext cx="7891270" cy="44348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Definition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32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Web log data contains an enormous amount of insights for organization across all corners of the business from IT to Marketing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These insights can be applied across industries and provide important information related to security, products, and changing consumer preferences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Our solution uses a combination of tools in a structured pipeline to </a:t>
            </a:r>
            <a:r>
              <a:rPr b="1" lang="en"/>
              <a:t>collect web log data</a:t>
            </a:r>
            <a:r>
              <a:rPr lang="en"/>
              <a:t>, </a:t>
            </a:r>
            <a:r>
              <a:rPr b="1" lang="en"/>
              <a:t>filter and analyze data</a:t>
            </a:r>
            <a:r>
              <a:rPr lang="en"/>
              <a:t>, and </a:t>
            </a:r>
            <a:r>
              <a:rPr b="1" lang="en"/>
              <a:t>produce interpretable, informative dashboards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 done in real time in order to provide </a:t>
            </a:r>
            <a:r>
              <a:rPr lang="en"/>
              <a:t>visibility</a:t>
            </a:r>
            <a:r>
              <a:rPr lang="en"/>
              <a:t> to both IT and marketing functions within the organization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Dashboard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"/>
            <a:ext cx="7891270" cy="44348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Dashboard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"/>
            <a:ext cx="7891270" cy="44348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Dashboard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36" y="356616"/>
            <a:ext cx="7891270" cy="44348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Impact</a:t>
            </a:r>
            <a:endParaRPr/>
          </a:p>
        </p:txBody>
      </p:sp>
      <p:sp>
        <p:nvSpPr>
          <p:cNvPr id="418" name="Google Shape;418;p36"/>
          <p:cNvSpPr txBox="1"/>
          <p:nvPr>
            <p:ph idx="1" type="body"/>
          </p:nvPr>
        </p:nvSpPr>
        <p:spPr>
          <a:xfrm>
            <a:off x="1303800" y="1532850"/>
            <a:ext cx="3734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ur solution helps the IT team monitor their website proactively, identifying potential performance issues and malicious behavior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Comprehensive dashboards enable the marketing team to better understand their customers’ changing behavior and preferences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150" y="1853875"/>
            <a:ext cx="3376925" cy="189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425" name="Google Shape;425;p37"/>
          <p:cNvSpPr txBox="1"/>
          <p:nvPr>
            <p:ph idx="1" type="body"/>
          </p:nvPr>
        </p:nvSpPr>
        <p:spPr>
          <a:xfrm>
            <a:off x="1303800" y="1532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Extend core functionality to other business segments such as finance, supply chain, and management.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Additional features:</a:t>
            </a:r>
            <a:endParaRPr sz="14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/>
              <a:t>Customizable trigger alerts based on specified conditions</a:t>
            </a:r>
            <a:endParaRPr sz="14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/>
              <a:t>Enhanced anomaly detection for other fraudulent behaviors</a:t>
            </a:r>
            <a:endParaRPr sz="14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/>
              <a:t>Clickstream flow visualizations to better identify customer pain points in the online experience</a:t>
            </a:r>
            <a:endParaRPr sz="1400"/>
          </a:p>
        </p:txBody>
      </p:sp>
      <p:cxnSp>
        <p:nvCxnSpPr>
          <p:cNvPr id="426" name="Google Shape;426;p37"/>
          <p:cNvCxnSpPr/>
          <p:nvPr/>
        </p:nvCxnSpPr>
        <p:spPr>
          <a:xfrm>
            <a:off x="0" y="4572000"/>
            <a:ext cx="8175600" cy="4200"/>
          </a:xfrm>
          <a:prstGeom prst="straightConnector1">
            <a:avLst/>
          </a:prstGeom>
          <a:noFill/>
          <a:ln cap="flat" cmpd="sng" w="76200">
            <a:solidFill>
              <a:srgbClr val="1C458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7" name="Google Shape;427;p37"/>
          <p:cNvCxnSpPr/>
          <p:nvPr/>
        </p:nvCxnSpPr>
        <p:spPr>
          <a:xfrm>
            <a:off x="-15875" y="4826000"/>
            <a:ext cx="7162800" cy="42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8" name="Google Shape;428;p37"/>
          <p:cNvCxnSpPr/>
          <p:nvPr/>
        </p:nvCxnSpPr>
        <p:spPr>
          <a:xfrm>
            <a:off x="0" y="4318000"/>
            <a:ext cx="7369200" cy="57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9" name="Google Shape;429;p37"/>
          <p:cNvCxnSpPr/>
          <p:nvPr/>
        </p:nvCxnSpPr>
        <p:spPr>
          <a:xfrm>
            <a:off x="0" y="4071950"/>
            <a:ext cx="4572000" cy="24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35" name="Google Shape;435;p38"/>
          <p:cNvSpPr txBox="1"/>
          <p:nvPr>
            <p:ph idx="1" type="body"/>
          </p:nvPr>
        </p:nvSpPr>
        <p:spPr>
          <a:xfrm>
            <a:off x="1303800" y="1532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hlinkClick r:id="rId3"/>
              </a:rPr>
              <a:t>https://aws.amazon.com/kinesis/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hlinkClick r:id="rId4"/>
              </a:rPr>
              <a:t>https://aws.amazon.com/redshift/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hlinkClick r:id="rId5"/>
              </a:rPr>
              <a:t>https://powerbi.microsoft.com/en-us/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hlinkClick r:id="rId6"/>
              </a:rPr>
              <a:t>https://www.loggly.com/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hlinkClick r:id="rId7"/>
              </a:rPr>
              <a:t>https://goaccess.io/</a:t>
            </a:r>
            <a:endParaRPr sz="14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hlinkClick r:id="rId8"/>
              </a:rPr>
              <a:t>https://dataverse.harvard.edu/dataset.xhtml?persistentId=doi:10.7910/DVN/3QBYB5</a:t>
            </a:r>
            <a:endParaRPr sz="14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975" y="1663475"/>
            <a:ext cx="2653324" cy="181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532850"/>
            <a:ext cx="40905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Web log data from Iranian e-commerce company Zanbil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Data conforms to Apache standards</a:t>
            </a:r>
            <a:endParaRPr sz="14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Zanbil hopes to gain a better understanding of how its users are interacting with the website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Additionally, as they continue to grow, the IT staff has concerns with their ability to effectively monitor online activity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532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value of a live web log analysis tool can be seen across an organization. Our design will support two critical components of any business: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IT Function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Logging user activity across website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Monitoring</a:t>
            </a:r>
            <a:r>
              <a:rPr lang="en" sz="1400"/>
              <a:t> site performance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Anomaly detection for potential attacks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Marketing Team</a:t>
            </a:r>
            <a:r>
              <a:rPr lang="en"/>
              <a:t>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Gain better understanding of customer profiles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Track changing consumer preferences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Landscape</a:t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475" y="1445475"/>
            <a:ext cx="6903051" cy="28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Pipeline</a:t>
            </a:r>
            <a:endParaRPr/>
          </a:p>
        </p:txBody>
      </p:sp>
      <p:sp>
        <p:nvSpPr>
          <p:cNvPr id="314" name="Google Shape;314;p19"/>
          <p:cNvSpPr txBox="1"/>
          <p:nvPr>
            <p:ph idx="1" type="body"/>
          </p:nvPr>
        </p:nvSpPr>
        <p:spPr>
          <a:xfrm>
            <a:off x="1303800" y="1532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Overall pipeline contains streaming collection, RDBMS based storage for the collected data, and platform for dashboarding and visualization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These components are optimized to work seamlessly with one another across AWS and Microsoft platforms</a:t>
            </a:r>
            <a:endParaRPr/>
          </a:p>
        </p:txBody>
      </p:sp>
      <p:pic>
        <p:nvPicPr>
          <p:cNvPr id="315" name="Google Shape;3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00984"/>
            <a:ext cx="8842250" cy="1801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Kinesis</a:t>
            </a:r>
            <a:endParaRPr/>
          </a:p>
        </p:txBody>
      </p:sp>
      <p:pic>
        <p:nvPicPr>
          <p:cNvPr id="321" name="Google Shape;3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03725"/>
            <a:ext cx="8839200" cy="180009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0"/>
          <p:cNvSpPr txBox="1"/>
          <p:nvPr>
            <p:ph idx="1" type="body"/>
          </p:nvPr>
        </p:nvSpPr>
        <p:spPr>
          <a:xfrm>
            <a:off x="1303800" y="1532850"/>
            <a:ext cx="7062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Amazon Kinesis provides real-time ingestion and processing capabilities for streaming data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Amazon Firehose is a powerful component of Kinesis that provides seamless integration with other AWS products including Redshift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Web log data uploaded into Kinesis streams in real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Redshift</a:t>
            </a:r>
            <a:endParaRPr/>
          </a:p>
        </p:txBody>
      </p:sp>
      <p:sp>
        <p:nvSpPr>
          <p:cNvPr id="328" name="Google Shape;328;p21"/>
          <p:cNvSpPr txBox="1"/>
          <p:nvPr>
            <p:ph idx="1" type="body"/>
          </p:nvPr>
        </p:nvSpPr>
        <p:spPr>
          <a:xfrm>
            <a:off x="1303800" y="1532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Amazon Redshift is a cloud based data warehousing platform that supports standard SQL and BI applications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Redshift can handle p</a:t>
            </a:r>
            <a:r>
              <a:rPr lang="en"/>
              <a:t>etabyte-scale using columnar storage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From Firehose, web log data is stored in Redshift where parallel querying capabilities are utilized to enable simultaneous visualizations</a:t>
            </a:r>
            <a:endParaRPr/>
          </a:p>
        </p:txBody>
      </p:sp>
      <p:pic>
        <p:nvPicPr>
          <p:cNvPr id="329" name="Google Shape;3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8" y="3300984"/>
            <a:ext cx="8842250" cy="1801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